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96" r:id="rId4"/>
    <p:sldId id="259" r:id="rId5"/>
    <p:sldId id="297" r:id="rId6"/>
    <p:sldId id="298" r:id="rId7"/>
    <p:sldId id="299" r:id="rId8"/>
    <p:sldId id="263" r:id="rId9"/>
    <p:sldId id="300" r:id="rId10"/>
    <p:sldId id="285" r:id="rId11"/>
    <p:sldId id="287" r:id="rId12"/>
    <p:sldId id="303" r:id="rId13"/>
    <p:sldId id="286" r:id="rId14"/>
    <p:sldId id="304" r:id="rId15"/>
    <p:sldId id="305" r:id="rId16"/>
    <p:sldId id="306" r:id="rId17"/>
    <p:sldId id="307" r:id="rId18"/>
    <p:sldId id="282" r:id="rId19"/>
    <p:sldId id="308" r:id="rId20"/>
    <p:sldId id="309" r:id="rId21"/>
    <p:sldId id="25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A0A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전세계 </a:t>
            </a:r>
            <a:r>
              <a:rPr lang="ko-KR" altLang="en-US" dirty="0" err="1"/>
              <a:t>긱</a:t>
            </a:r>
            <a:r>
              <a:rPr lang="ko-KR" altLang="en-US" dirty="0"/>
              <a:t> 경제 시장 성장률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trendline>
            <c:spPr>
              <a:ln w="3810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204</c:v>
                </c:pt>
                <c:pt idx="1">
                  <c:v>248.3</c:v>
                </c:pt>
                <c:pt idx="2">
                  <c:v>296.7</c:v>
                </c:pt>
                <c:pt idx="3">
                  <c:v>347.8</c:v>
                </c:pt>
                <c:pt idx="4">
                  <c:v>401.4</c:v>
                </c:pt>
                <c:pt idx="5">
                  <c:v>455.2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79-457D-BB6C-C694C8C2BF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2302824"/>
        <c:axId val="622303152"/>
      </c:barChart>
      <c:catAx>
        <c:axId val="62230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303152"/>
        <c:crosses val="autoZero"/>
        <c:auto val="1"/>
        <c:lblAlgn val="ctr"/>
        <c:lblOffset val="100"/>
        <c:noMultiLvlLbl val="0"/>
      </c:catAx>
      <c:valAx>
        <c:axId val="62230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경제 규모 </a:t>
                </a:r>
                <a:r>
                  <a:rPr lang="en-US" altLang="ko-KR" dirty="0"/>
                  <a:t>(10</a:t>
                </a:r>
                <a:r>
                  <a:rPr lang="ko-KR" altLang="en-US" dirty="0"/>
                  <a:t>억 달러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302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(</a:t>
            </a:r>
            <a:r>
              <a:rPr lang="ko-KR"/>
              <a:t>국내</a:t>
            </a:r>
            <a:r>
              <a:rPr lang="en-US"/>
              <a:t>)</a:t>
            </a:r>
            <a:r>
              <a:rPr lang="ko-KR"/>
              <a:t> 코로나로 변화된 소비활동에 대한 인식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6F-4D87-B313-FDF265FDC92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6F-4D87-B313-FDF265FDC92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긍정적임</c:v>
                </c:pt>
                <c:pt idx="1">
                  <c:v>부정적임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73.099999999999994</c:v>
                </c:pt>
                <c:pt idx="1">
                  <c:v>26.9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6F-4D87-B313-FDF265FDC923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(</a:t>
            </a:r>
            <a:r>
              <a:rPr lang="ko-KR" dirty="0"/>
              <a:t>국내</a:t>
            </a:r>
            <a:r>
              <a:rPr lang="en-US" dirty="0"/>
              <a:t>)</a:t>
            </a:r>
            <a:r>
              <a:rPr lang="ko-KR" dirty="0"/>
              <a:t> </a:t>
            </a:r>
            <a:r>
              <a:rPr lang="ko-KR" altLang="en-US" dirty="0"/>
              <a:t>코로나 종식 후</a:t>
            </a:r>
            <a:r>
              <a:rPr lang="ko-KR" dirty="0"/>
              <a:t> 소비활동에 대한 </a:t>
            </a:r>
            <a:r>
              <a:rPr lang="ko-KR" altLang="en-US" dirty="0"/>
              <a:t>의견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6F-4D87-B313-FDF265FDC92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6F-4D87-B313-FDF265FDC9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A3F8-4551-B437-2D51C3838B92}"/>
              </c:ext>
            </c:extLst>
          </c:dPt>
          <c:dLbls>
            <c:dLbl>
              <c:idx val="0"/>
              <c:layout>
                <c:manualLayout>
                  <c:x val="-0.13806936006332829"/>
                  <c:y val="0.16783147513695806"/>
                </c:manualLayout>
              </c:layout>
              <c:tx>
                <c:rich>
                  <a:bodyPr/>
                  <a:lstStyle/>
                  <a:p>
                    <a:fld id="{F679B4A1-1FB1-4D70-9853-AA90687D7413}" type="CATEGORYNAME">
                      <a:rPr lang="ko-KR" altLang="en-US" sz="1100"/>
                      <a:pPr/>
                      <a:t>[범주 이름]</a:t>
                    </a:fld>
                    <a:r>
                      <a:rPr lang="ko-KR" altLang="en-US" sz="1100" baseline="0" dirty="0"/>
                      <a:t>
</a:t>
                    </a:r>
                    <a:fld id="{9148BB77-958D-406D-945C-51E95D41B136}" type="PERCENTAGE">
                      <a:rPr lang="en-US" altLang="ko-KR" sz="1100" baseline="0"/>
                      <a:pPr/>
                      <a:t>[백분율]</a:t>
                    </a:fld>
                    <a:endParaRPr lang="ko-KR" altLang="en-US" sz="11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46F-4D87-B313-FDF265FDC92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E41FDA7-4A71-46B6-B50C-2671412A60A0}" type="CATEGORYNAME">
                      <a:rPr lang="ko-KR" altLang="en-US" sz="1100"/>
                      <a:pPr/>
                      <a:t>[범주 이름]</a:t>
                    </a:fld>
                    <a:r>
                      <a:rPr lang="ko-KR" altLang="en-US" sz="1100" baseline="0" dirty="0"/>
                      <a:t>
</a:t>
                    </a:r>
                    <a:fld id="{9790144B-7ECC-468E-8501-C03C33DE8121}" type="PERCENTAGE">
                      <a:rPr lang="en-US" altLang="ko-KR" sz="1100" baseline="0"/>
                      <a:pPr/>
                      <a:t>[백분율]</a:t>
                    </a:fld>
                    <a:endParaRPr lang="ko-KR" altLang="en-US" sz="1100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46F-4D87-B313-FDF265FDC923}"/>
                </c:ext>
              </c:extLst>
            </c:dLbl>
            <c:dLbl>
              <c:idx val="2"/>
              <c:layout>
                <c:manualLayout>
                  <c:x val="7.9906628816109118E-2"/>
                  <c:y val="0.1481470662202711"/>
                </c:manualLayout>
              </c:layout>
              <c:tx>
                <c:rich>
                  <a:bodyPr/>
                  <a:lstStyle/>
                  <a:p>
                    <a:fld id="{24D8653E-9C10-49CE-AD4A-F8362B01CF2D}" type="CATEGORYNAME">
                      <a:rPr lang="ko-KR" altLang="en-US" sz="1100"/>
                      <a:pPr/>
                      <a:t>[범주 이름]</a:t>
                    </a:fld>
                    <a:r>
                      <a:rPr lang="ko-KR" altLang="en-US" sz="1100" baseline="0" dirty="0"/>
                      <a:t>
</a:t>
                    </a:r>
                    <a:fld id="{EAC1B5B3-9709-43EB-A611-98C1D2995375}" type="PERCENTAGE">
                      <a:rPr lang="en-US" altLang="ko-KR" sz="1100" baseline="0"/>
                      <a:pPr/>
                      <a:t>[백분율]</a:t>
                    </a:fld>
                    <a:endParaRPr lang="ko-KR" altLang="en-US" sz="11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3F8-4551-B437-2D51C3838B9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코로나 이전 상황으로 돌아갈 것</c:v>
                </c:pt>
                <c:pt idx="1">
                  <c:v>코로나와 관계없이 유지될 것</c:v>
                </c:pt>
                <c:pt idx="2">
                  <c:v>변화가 가속될 것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27.5</c:v>
                </c:pt>
                <c:pt idx="1">
                  <c:v>49.7</c:v>
                </c:pt>
                <c:pt idx="2">
                  <c:v>22.8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6F-4D87-B313-FDF265FDC923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0.31666</cdr:x>
      <cdr:y>0.38101</cdr:y>
    </cdr:from>
    <cdr:to>
      <cdr:x>0.58754</cdr:x>
      <cdr:y>0.43157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A0A2B457-7162-4BE9-9A3E-4A5F9BD1A3C9}"/>
            </a:ext>
          </a:extLst>
        </cdr:cNvPr>
        <cdr:cNvSpPr txBox="1"/>
      </cdr:nvSpPr>
      <cdr:spPr>
        <a:xfrm xmlns:a="http://schemas.openxmlformats.org/drawingml/2006/main" rot="20005559">
          <a:off x="1788781" y="1834140"/>
          <a:ext cx="1530220" cy="2433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1500" b="1" dirty="0">
              <a:solidFill>
                <a:schemeClr val="accent4"/>
              </a:solidFill>
            </a:rPr>
            <a:t>연평균 성장률</a:t>
          </a:r>
          <a:r>
            <a:rPr lang="en-US" altLang="ko-KR" sz="1500" b="1" dirty="0">
              <a:solidFill>
                <a:schemeClr val="accent4"/>
              </a:solidFill>
            </a:rPr>
            <a:t> = 17.4%</a:t>
          </a:r>
          <a:endParaRPr lang="ko-KR" altLang="en-US" sz="1500" b="1" dirty="0">
            <a:solidFill>
              <a:schemeClr val="accent4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711375" y="2490281"/>
            <a:ext cx="4769254" cy="1877437"/>
            <a:chOff x="3711375" y="1767838"/>
            <a:chExt cx="4769254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711375" y="1767838"/>
              <a:ext cx="47692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전공종합설계</a:t>
              </a:r>
              <a:r>
                <a:rPr lang="en-US" altLang="ko-KR" sz="3600" dirty="0">
                  <a:solidFill>
                    <a:schemeClr val="bg1"/>
                  </a:solidFill>
                </a:rPr>
                <a:t>2 </a:t>
              </a:r>
              <a:r>
                <a:rPr lang="ko-KR" altLang="en-US" sz="3600" dirty="0">
                  <a:solidFill>
                    <a:schemeClr val="bg1"/>
                  </a:solidFill>
                </a:rPr>
                <a:t>중간발표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435997" y="2537279"/>
              <a:ext cx="33200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RunToU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67D28-4D7D-44DF-BAA6-D87A756E3F59}"/>
              </a:ext>
            </a:extLst>
          </p:cNvPr>
          <p:cNvSpPr txBox="1"/>
          <p:nvPr/>
        </p:nvSpPr>
        <p:spPr>
          <a:xfrm>
            <a:off x="386080" y="5085184"/>
            <a:ext cx="161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발표자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우태균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팀장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우태균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5C1AD-B05B-47F8-B6C4-5089AEB726F5}"/>
              </a:ext>
            </a:extLst>
          </p:cNvPr>
          <p:cNvSpPr txBox="1"/>
          <p:nvPr/>
        </p:nvSpPr>
        <p:spPr>
          <a:xfrm>
            <a:off x="386080" y="5654551"/>
            <a:ext cx="1368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전영서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김창건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박종민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595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타당성 분석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긱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이코노미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3482234" y="1253976"/>
            <a:ext cx="5227528" cy="335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5049518" y="4781063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Gig Economy</a:t>
            </a:r>
            <a:endParaRPr lang="ko-KR" altLang="en-US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>
            <a:cxnSpLocks/>
          </p:cNvCxnSpPr>
          <p:nvPr/>
        </p:nvCxnSpPr>
        <p:spPr>
          <a:xfrm>
            <a:off x="5358062" y="5231985"/>
            <a:ext cx="15279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4834913" y="5327197"/>
            <a:ext cx="2821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b="0" i="0" dirty="0">
                <a:solidFill>
                  <a:srgbClr val="233143"/>
                </a:solidFill>
                <a:effectLst/>
                <a:latin typeface="HK Grotesk"/>
              </a:rPr>
              <a:t>조직과 독립 근로자가 단기 근로 계약을 체결하는 자유 시장 시스템</a:t>
            </a:r>
            <a:endParaRPr lang="en-US" altLang="ko-KR" sz="1200" dirty="0"/>
          </a:p>
          <a:p>
            <a:pPr marL="171450" indent="-171450" algn="just">
              <a:buFontTx/>
              <a:buChar char="-"/>
            </a:pPr>
            <a:r>
              <a:rPr lang="ko-KR" altLang="en-US" sz="1200" dirty="0"/>
              <a:t>임시적이고 유연한 일자리</a:t>
            </a:r>
            <a:endParaRPr lang="en-US" altLang="ko-KR" sz="1200" dirty="0"/>
          </a:p>
          <a:p>
            <a:pPr marL="171450" indent="-171450" algn="just">
              <a:buFontTx/>
              <a:buChar char="-"/>
            </a:pPr>
            <a:r>
              <a:rPr lang="ko-KR" altLang="en-US" sz="1200" dirty="0"/>
              <a:t>대표 서비스</a:t>
            </a:r>
            <a:r>
              <a:rPr lang="en-US" altLang="ko-KR" sz="1200" dirty="0"/>
              <a:t>) </a:t>
            </a:r>
            <a:r>
              <a:rPr lang="ko-KR" altLang="en-US" sz="1200" dirty="0"/>
              <a:t>우버</a:t>
            </a:r>
            <a:r>
              <a:rPr lang="en-US" altLang="ko-KR" sz="1200" dirty="0"/>
              <a:t>, </a:t>
            </a:r>
            <a:r>
              <a:rPr lang="ko-KR" altLang="en-US" sz="1200" dirty="0"/>
              <a:t>배달의 민족 등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pic>
        <p:nvPicPr>
          <p:cNvPr id="1026" name="Picture 2" descr="newsimg.hankookilbo.com/2018/06/22/201806221098...">
            <a:extLst>
              <a:ext uri="{FF2B5EF4-FFF2-40B4-BE49-F238E27FC236}">
                <a16:creationId xmlns:a16="http://schemas.microsoft.com/office/drawing/2014/main" id="{7E4892E1-2134-4C62-AF18-5C79F005C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34" y="1446585"/>
            <a:ext cx="4840929" cy="296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47A4E-7052-46C7-926F-01F6EFED39D9}"/>
              </a:ext>
            </a:extLst>
          </p:cNvPr>
          <p:cNvSpPr txBox="1"/>
          <p:nvPr/>
        </p:nvSpPr>
        <p:spPr>
          <a:xfrm>
            <a:off x="7870601" y="43694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돋움" panose="020B0600000101010101" pitchFamily="50" charset="-127"/>
                <a:ea typeface="돋움" panose="020B0600000101010101" pitchFamily="50" charset="-127"/>
              </a:rPr>
              <a:t>한국일보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740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타당성 분석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긱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이코노미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B493012-744D-4843-9A1F-BD2870CD6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069423"/>
              </p:ext>
            </p:extLst>
          </p:nvPr>
        </p:nvGraphicFramePr>
        <p:xfrm>
          <a:off x="3271520" y="1225036"/>
          <a:ext cx="5648960" cy="4813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387387-8B12-4F91-B62E-AA4714F8FEF2}"/>
              </a:ext>
            </a:extLst>
          </p:cNvPr>
          <p:cNvSpPr txBox="1"/>
          <p:nvPr/>
        </p:nvSpPr>
        <p:spPr>
          <a:xfrm>
            <a:off x="5831633" y="5900380"/>
            <a:ext cx="3088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02124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ASSOCHAM(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인도 상공 회의소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보고서 중</a:t>
            </a:r>
            <a:endParaRPr lang="ko-KR" altLang="en-US" sz="1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660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타당성 분석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 소비활동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8E22ED20-BF97-4C10-91A7-C65C97094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290748"/>
              </p:ext>
            </p:extLst>
          </p:nvPr>
        </p:nvGraphicFramePr>
        <p:xfrm>
          <a:off x="584200" y="1546215"/>
          <a:ext cx="5353686" cy="376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4246C3F-C011-4305-B212-C2E0A642444F}"/>
              </a:ext>
            </a:extLst>
          </p:cNvPr>
          <p:cNvSpPr txBox="1"/>
          <p:nvPr/>
        </p:nvSpPr>
        <p:spPr>
          <a:xfrm>
            <a:off x="2680263" y="5311784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통계청 </a:t>
            </a:r>
            <a:r>
              <a:rPr lang="en-US" altLang="ko-KR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“</a:t>
            </a:r>
            <a:r>
              <a:rPr lang="ko-KR" altLang="en-US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사회조사 </a:t>
            </a:r>
            <a:r>
              <a:rPr lang="en-US" altLang="ko-KR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: </a:t>
            </a:r>
            <a:r>
              <a:rPr lang="ko-KR" altLang="en-US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코로나</a:t>
            </a:r>
            <a:r>
              <a:rPr lang="en-US" altLang="ko-KR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19 </a:t>
            </a:r>
            <a:r>
              <a:rPr lang="ko-KR" altLang="en-US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일상 생활 변화</a:t>
            </a:r>
            <a:r>
              <a:rPr lang="en-US" altLang="ko-KR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”</a:t>
            </a:r>
            <a:endParaRPr lang="ko-KR" altLang="en-US" sz="1200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B210C961-5804-4269-B2E7-E1949E1D2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555466"/>
              </p:ext>
            </p:extLst>
          </p:nvPr>
        </p:nvGraphicFramePr>
        <p:xfrm>
          <a:off x="6254116" y="1546215"/>
          <a:ext cx="5353686" cy="376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E78C72D-7D6F-4EBB-8D63-81197B1B5636}"/>
              </a:ext>
            </a:extLst>
          </p:cNvPr>
          <p:cNvSpPr txBox="1"/>
          <p:nvPr/>
        </p:nvSpPr>
        <p:spPr>
          <a:xfrm>
            <a:off x="8286057" y="5311784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통계청 </a:t>
            </a:r>
            <a:r>
              <a:rPr lang="en-US" altLang="ko-KR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“</a:t>
            </a:r>
            <a:r>
              <a:rPr lang="ko-KR" altLang="en-US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사회조사 </a:t>
            </a:r>
            <a:r>
              <a:rPr lang="en-US" altLang="ko-KR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: </a:t>
            </a:r>
            <a:r>
              <a:rPr lang="ko-KR" altLang="en-US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코로나</a:t>
            </a:r>
            <a:r>
              <a:rPr lang="en-US" altLang="ko-KR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19 </a:t>
            </a:r>
            <a:r>
              <a:rPr lang="ko-KR" altLang="en-US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일상 생활 변화</a:t>
            </a:r>
            <a:r>
              <a:rPr lang="en-US" altLang="ko-KR" sz="1200" b="0" i="0" dirty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969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1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3945275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기술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62B90-B2DC-40EE-9CD1-6B6CF8930A08}"/>
              </a:ext>
            </a:extLst>
          </p:cNvPr>
          <p:cNvSpPr/>
          <p:nvPr/>
        </p:nvSpPr>
        <p:spPr>
          <a:xfrm>
            <a:off x="1005840" y="1298525"/>
            <a:ext cx="5034162" cy="48316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4C21B8-26CB-434C-BBC1-7EDEDC5954CC}"/>
              </a:ext>
            </a:extLst>
          </p:cNvPr>
          <p:cNvSpPr/>
          <p:nvPr/>
        </p:nvSpPr>
        <p:spPr>
          <a:xfrm>
            <a:off x="6172317" y="1298524"/>
            <a:ext cx="5034162" cy="4831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63C6D-669C-4994-A450-9F348D16746C}"/>
              </a:ext>
            </a:extLst>
          </p:cNvPr>
          <p:cNvSpPr txBox="1"/>
          <p:nvPr/>
        </p:nvSpPr>
        <p:spPr>
          <a:xfrm>
            <a:off x="1005839" y="5483875"/>
            <a:ext cx="174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Design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Figma – prototype mirror share - Google Play 앱">
            <a:extLst>
              <a:ext uri="{FF2B5EF4-FFF2-40B4-BE49-F238E27FC236}">
                <a16:creationId xmlns:a16="http://schemas.microsoft.com/office/drawing/2014/main" id="{D6C163BD-54FF-4D94-896E-B0E94ECB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37" y="1907003"/>
            <a:ext cx="2792037" cy="279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38A78F-EFF9-4BBC-8AC7-22E46B8EC27E}"/>
              </a:ext>
            </a:extLst>
          </p:cNvPr>
          <p:cNvSpPr txBox="1"/>
          <p:nvPr/>
        </p:nvSpPr>
        <p:spPr>
          <a:xfrm>
            <a:off x="3020934" y="4699040"/>
            <a:ext cx="107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bg1"/>
                </a:solidFill>
              </a:rPr>
              <a:t>Figma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5DC41-DBE0-4C6A-8295-B22B45EF105A}"/>
              </a:ext>
            </a:extLst>
          </p:cNvPr>
          <p:cNvSpPr txBox="1"/>
          <p:nvPr/>
        </p:nvSpPr>
        <p:spPr>
          <a:xfrm>
            <a:off x="9834465" y="5483868"/>
            <a:ext cx="13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Front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Java 개념]JVM, JRE, JDK 차이 :: Just Give Me The Code">
            <a:extLst>
              <a:ext uri="{FF2B5EF4-FFF2-40B4-BE49-F238E27FC236}">
                <a16:creationId xmlns:a16="http://schemas.microsoft.com/office/drawing/2014/main" id="{1C2A12F8-E5DF-4D8A-BEFE-26B35FD6B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8" t="6577" r="28213" b="4775"/>
          <a:stretch/>
        </p:blipFill>
        <p:spPr bwMode="auto">
          <a:xfrm>
            <a:off x="6726476" y="1503587"/>
            <a:ext cx="1791268" cy="14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EF83DF-F64B-46FC-AC00-A40B7DA818E3}"/>
              </a:ext>
            </a:extLst>
          </p:cNvPr>
          <p:cNvSpPr txBox="1"/>
          <p:nvPr/>
        </p:nvSpPr>
        <p:spPr>
          <a:xfrm>
            <a:off x="6979580" y="2968214"/>
            <a:ext cx="128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bg1"/>
                </a:solidFill>
              </a:rPr>
              <a:t>Java 11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D2E500-92B5-4292-A181-29CFD27D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460" y="1503587"/>
            <a:ext cx="1464627" cy="14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3D61DA-F163-4C3B-A6D4-479B74AAE4B9}"/>
              </a:ext>
            </a:extLst>
          </p:cNvPr>
          <p:cNvSpPr txBox="1"/>
          <p:nvPr/>
        </p:nvSpPr>
        <p:spPr>
          <a:xfrm>
            <a:off x="9194460" y="2968214"/>
            <a:ext cx="1781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bg1"/>
                </a:solidFill>
              </a:rPr>
              <a:t>Kotlin 1.4.x</a:t>
            </a:r>
          </a:p>
        </p:txBody>
      </p:sp>
      <p:pic>
        <p:nvPicPr>
          <p:cNvPr id="2056" name="Picture 8" descr="Android SDK | Android Wiki | Fandom">
            <a:extLst>
              <a:ext uri="{FF2B5EF4-FFF2-40B4-BE49-F238E27FC236}">
                <a16:creationId xmlns:a16="http://schemas.microsoft.com/office/drawing/2014/main" id="{05875625-0713-4BC0-86C5-FD7FE2E71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6731" r="24386" b="13370"/>
          <a:stretch/>
        </p:blipFill>
        <p:spPr bwMode="auto">
          <a:xfrm>
            <a:off x="6726477" y="3616730"/>
            <a:ext cx="1786271" cy="154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8A4BDA3-FC84-4C75-970C-B5014BE68268}"/>
              </a:ext>
            </a:extLst>
          </p:cNvPr>
          <p:cNvSpPr txBox="1"/>
          <p:nvPr/>
        </p:nvSpPr>
        <p:spPr>
          <a:xfrm>
            <a:off x="6668676" y="5160705"/>
            <a:ext cx="20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bg1"/>
                </a:solidFill>
              </a:rPr>
              <a:t>Android SDK</a:t>
            </a:r>
          </a:p>
        </p:txBody>
      </p:sp>
    </p:spTree>
    <p:extLst>
      <p:ext uri="{BB962C8B-B14F-4D97-AF65-F5344CB8AC3E}">
        <p14:creationId xmlns:p14="http://schemas.microsoft.com/office/powerpoint/2010/main" val="40616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62B90-B2DC-40EE-9CD1-6B6CF8930A08}"/>
              </a:ext>
            </a:extLst>
          </p:cNvPr>
          <p:cNvSpPr/>
          <p:nvPr/>
        </p:nvSpPr>
        <p:spPr>
          <a:xfrm>
            <a:off x="1005840" y="1298525"/>
            <a:ext cx="5034162" cy="4831681"/>
          </a:xfrm>
          <a:prstGeom prst="rect">
            <a:avLst/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4C21B8-26CB-434C-BBC1-7EDEDC5954CC}"/>
              </a:ext>
            </a:extLst>
          </p:cNvPr>
          <p:cNvSpPr/>
          <p:nvPr/>
        </p:nvSpPr>
        <p:spPr>
          <a:xfrm>
            <a:off x="6172317" y="1298524"/>
            <a:ext cx="5034162" cy="4831675"/>
          </a:xfrm>
          <a:prstGeom prst="rect">
            <a:avLst/>
          </a:prstGeom>
          <a:solidFill>
            <a:srgbClr val="BEA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63C6D-669C-4994-A450-9F348D16746C}"/>
              </a:ext>
            </a:extLst>
          </p:cNvPr>
          <p:cNvSpPr txBox="1"/>
          <p:nvPr/>
        </p:nvSpPr>
        <p:spPr>
          <a:xfrm>
            <a:off x="1005840" y="5483875"/>
            <a:ext cx="155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Back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5DC41-DBE0-4C6A-8295-B22B45EF105A}"/>
              </a:ext>
            </a:extLst>
          </p:cNvPr>
          <p:cNvSpPr txBox="1"/>
          <p:nvPr/>
        </p:nvSpPr>
        <p:spPr>
          <a:xfrm>
            <a:off x="10021077" y="5483868"/>
            <a:ext cx="1185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Infra</a:t>
            </a:r>
            <a:endParaRPr lang="ko-KR" altLang="en-US" sz="3600" b="1" dirty="0"/>
          </a:p>
        </p:txBody>
      </p:sp>
      <p:pic>
        <p:nvPicPr>
          <p:cNvPr id="19" name="Picture 4" descr="Java 개념]JVM, JRE, JDK 차이 :: Just Give Me The Code">
            <a:extLst>
              <a:ext uri="{FF2B5EF4-FFF2-40B4-BE49-F238E27FC236}">
                <a16:creationId xmlns:a16="http://schemas.microsoft.com/office/drawing/2014/main" id="{940F1D77-09C0-48F8-B2A1-AD4AA7859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8" t="6577" r="28213" b="4775"/>
          <a:stretch/>
        </p:blipFill>
        <p:spPr bwMode="auto">
          <a:xfrm>
            <a:off x="1731133" y="1453051"/>
            <a:ext cx="1214035" cy="9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7563C6-B094-49D7-A342-38386B59CFFA}"/>
              </a:ext>
            </a:extLst>
          </p:cNvPr>
          <p:cNvSpPr txBox="1"/>
          <p:nvPr/>
        </p:nvSpPr>
        <p:spPr>
          <a:xfrm>
            <a:off x="1731133" y="2443643"/>
            <a:ext cx="12850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200" dirty="0"/>
              <a:t>Java 11</a:t>
            </a:r>
          </a:p>
        </p:txBody>
      </p:sp>
      <p:pic>
        <p:nvPicPr>
          <p:cNvPr id="3074" name="Picture 2" descr="Developing with Spring Boot | 토리맘의 한글라이즈 프로젝트">
            <a:extLst>
              <a:ext uri="{FF2B5EF4-FFF2-40B4-BE49-F238E27FC236}">
                <a16:creationId xmlns:a16="http://schemas.microsoft.com/office/drawing/2014/main" id="{2CD77AC3-49C3-4EEF-B37F-A4231660F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13708" r="11783" b="12416"/>
          <a:stretch/>
        </p:blipFill>
        <p:spPr bwMode="auto">
          <a:xfrm>
            <a:off x="4189727" y="1453051"/>
            <a:ext cx="1025677" cy="9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544A0A-56CB-4436-AD88-997142B2E547}"/>
              </a:ext>
            </a:extLst>
          </p:cNvPr>
          <p:cNvSpPr txBox="1"/>
          <p:nvPr/>
        </p:nvSpPr>
        <p:spPr>
          <a:xfrm>
            <a:off x="3401410" y="2439988"/>
            <a:ext cx="2602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Spring Boot 2.5.x</a:t>
            </a:r>
          </a:p>
        </p:txBody>
      </p:sp>
      <p:pic>
        <p:nvPicPr>
          <p:cNvPr id="3076" name="Picture 4" descr="MySQL DB 백업 용량 줄이기 압축 방법">
            <a:extLst>
              <a:ext uri="{FF2B5EF4-FFF2-40B4-BE49-F238E27FC236}">
                <a16:creationId xmlns:a16="http://schemas.microsoft.com/office/drawing/2014/main" id="{CF9A6801-D900-419E-95E0-DA05A7F0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7" t="12936" r="14082" b="18574"/>
          <a:stretch/>
        </p:blipFill>
        <p:spPr bwMode="auto">
          <a:xfrm>
            <a:off x="1731133" y="2945951"/>
            <a:ext cx="1214034" cy="11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AAD347-C5E5-4D35-97F3-47B058060EF5}"/>
              </a:ext>
            </a:extLst>
          </p:cNvPr>
          <p:cNvSpPr txBox="1"/>
          <p:nvPr/>
        </p:nvSpPr>
        <p:spPr>
          <a:xfrm>
            <a:off x="1634363" y="4084086"/>
            <a:ext cx="1478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200" dirty="0"/>
              <a:t>MySQL 8</a:t>
            </a:r>
          </a:p>
        </p:txBody>
      </p:sp>
      <p:pic>
        <p:nvPicPr>
          <p:cNvPr id="3078" name="Picture 6" descr="JPA &amp; Hibernate] Spring Data JPA @Modifying">
            <a:extLst>
              <a:ext uri="{FF2B5EF4-FFF2-40B4-BE49-F238E27FC236}">
                <a16:creationId xmlns:a16="http://schemas.microsoft.com/office/drawing/2014/main" id="{2B8A779B-2875-4957-B401-FB1799961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9227" r="8380" b="3751"/>
          <a:stretch/>
        </p:blipFill>
        <p:spPr bwMode="auto">
          <a:xfrm>
            <a:off x="3795168" y="2945952"/>
            <a:ext cx="1949908" cy="113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EA80BE-A7A1-4AC7-88D1-0F8B60F04114}"/>
              </a:ext>
            </a:extLst>
          </p:cNvPr>
          <p:cNvSpPr txBox="1"/>
          <p:nvPr/>
        </p:nvSpPr>
        <p:spPr>
          <a:xfrm>
            <a:off x="3401410" y="4082004"/>
            <a:ext cx="2602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JPA (Hibernate)</a:t>
            </a:r>
          </a:p>
        </p:txBody>
      </p:sp>
      <p:pic>
        <p:nvPicPr>
          <p:cNvPr id="3080" name="Picture 8" descr="서버사이드 렌더링 Thymeleaf">
            <a:extLst>
              <a:ext uri="{FF2B5EF4-FFF2-40B4-BE49-F238E27FC236}">
                <a16:creationId xmlns:a16="http://schemas.microsoft.com/office/drawing/2014/main" id="{E42135D4-AF26-4D24-9AD6-7ABC7CA3D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18690" r="1848" b="17960"/>
          <a:stretch/>
        </p:blipFill>
        <p:spPr bwMode="auto">
          <a:xfrm>
            <a:off x="3795168" y="4619200"/>
            <a:ext cx="1949908" cy="7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2576CA-7A40-4E29-B207-A14472E7DDA9}"/>
              </a:ext>
            </a:extLst>
          </p:cNvPr>
          <p:cNvSpPr txBox="1"/>
          <p:nvPr/>
        </p:nvSpPr>
        <p:spPr>
          <a:xfrm>
            <a:off x="3401410" y="5344686"/>
            <a:ext cx="2602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/>
              <a:t>Thymeleaf</a:t>
            </a:r>
            <a:endParaRPr lang="en-US" altLang="ko-KR" sz="2200" dirty="0"/>
          </a:p>
        </p:txBody>
      </p:sp>
      <p:pic>
        <p:nvPicPr>
          <p:cNvPr id="3082" name="Picture 10" descr="AWS EC2 인스턴스 생성하기 | 야생강아지 WILDPUP">
            <a:extLst>
              <a:ext uri="{FF2B5EF4-FFF2-40B4-BE49-F238E27FC236}">
                <a16:creationId xmlns:a16="http://schemas.microsoft.com/office/drawing/2014/main" id="{CC133517-86AF-47EB-AE4C-30501883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362" y="1439104"/>
            <a:ext cx="1025766" cy="109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776C85-1181-4B34-808F-6DAB0C568F82}"/>
              </a:ext>
            </a:extLst>
          </p:cNvPr>
          <p:cNvSpPr txBox="1"/>
          <p:nvPr/>
        </p:nvSpPr>
        <p:spPr>
          <a:xfrm>
            <a:off x="5956273" y="2536318"/>
            <a:ext cx="184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AWS: EC2</a:t>
            </a:r>
          </a:p>
        </p:txBody>
      </p:sp>
      <p:pic>
        <p:nvPicPr>
          <p:cNvPr id="3084" name="Picture 12" descr="CloudExchange-rds">
            <a:extLst>
              <a:ext uri="{FF2B5EF4-FFF2-40B4-BE49-F238E27FC236}">
                <a16:creationId xmlns:a16="http://schemas.microsoft.com/office/drawing/2014/main" id="{8BC0E65B-3D89-4A44-871B-917F04634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t="4734" r="23939" b="5719"/>
          <a:stretch/>
        </p:blipFill>
        <p:spPr bwMode="auto">
          <a:xfrm>
            <a:off x="8275588" y="1422198"/>
            <a:ext cx="1025767" cy="112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73113D-310B-456C-A70E-DB862551DD0E}"/>
              </a:ext>
            </a:extLst>
          </p:cNvPr>
          <p:cNvSpPr txBox="1"/>
          <p:nvPr/>
        </p:nvSpPr>
        <p:spPr>
          <a:xfrm>
            <a:off x="7867650" y="2541472"/>
            <a:ext cx="184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AWS: RDS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D10D5F-2A67-45F0-B80D-5FA40D330D3E}"/>
              </a:ext>
            </a:extLst>
          </p:cNvPr>
          <p:cNvSpPr txBox="1"/>
          <p:nvPr/>
        </p:nvSpPr>
        <p:spPr>
          <a:xfrm>
            <a:off x="9767746" y="2541232"/>
            <a:ext cx="147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AWS: S3</a:t>
            </a:r>
          </a:p>
        </p:txBody>
      </p:sp>
      <p:pic>
        <p:nvPicPr>
          <p:cNvPr id="3088" name="Picture 16" descr="NGINX | LinkedIn">
            <a:extLst>
              <a:ext uri="{FF2B5EF4-FFF2-40B4-BE49-F238E27FC236}">
                <a16:creationId xmlns:a16="http://schemas.microsoft.com/office/drawing/2014/main" id="{EC09710F-D634-493E-AEA0-1D801A527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74" y="3450716"/>
            <a:ext cx="1389105" cy="13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49D9E15-03AA-4F61-9D9A-437B94A131E5}"/>
              </a:ext>
            </a:extLst>
          </p:cNvPr>
          <p:cNvSpPr txBox="1"/>
          <p:nvPr/>
        </p:nvSpPr>
        <p:spPr>
          <a:xfrm>
            <a:off x="6225388" y="4874918"/>
            <a:ext cx="147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Nginx</a:t>
            </a:r>
          </a:p>
        </p:txBody>
      </p:sp>
      <p:pic>
        <p:nvPicPr>
          <p:cNvPr id="27" name="Picture 8" descr="Travis CI로 Express를 Docker Hub에 Push 하기 | by Jeongkuk Seo | sjk5766 | Medium">
            <a:extLst>
              <a:ext uri="{FF2B5EF4-FFF2-40B4-BE49-F238E27FC236}">
                <a16:creationId xmlns:a16="http://schemas.microsoft.com/office/drawing/2014/main" id="{954321F5-8E52-4638-A3F0-AFECAEFD9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9" t="7067" r="24955" b="6519"/>
          <a:stretch/>
        </p:blipFill>
        <p:spPr bwMode="auto">
          <a:xfrm>
            <a:off x="8180923" y="3423742"/>
            <a:ext cx="1185402" cy="152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AWS S3">
            <a:extLst>
              <a:ext uri="{FF2B5EF4-FFF2-40B4-BE49-F238E27FC236}">
                <a16:creationId xmlns:a16="http://schemas.microsoft.com/office/drawing/2014/main" id="{3C3C26B2-8A78-4889-BE1E-E1F808C1A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8" r="25378"/>
          <a:stretch/>
        </p:blipFill>
        <p:spPr bwMode="auto">
          <a:xfrm>
            <a:off x="9997079" y="1423237"/>
            <a:ext cx="1025767" cy="111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AWS] CodeDeploy (2/2)">
            <a:extLst>
              <a:ext uri="{FF2B5EF4-FFF2-40B4-BE49-F238E27FC236}">
                <a16:creationId xmlns:a16="http://schemas.microsoft.com/office/drawing/2014/main" id="{7D3D9281-1657-4F03-82DE-64D4E0450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4" t="6611" r="33271" b="10567"/>
          <a:stretch/>
        </p:blipFill>
        <p:spPr bwMode="auto">
          <a:xfrm>
            <a:off x="9997079" y="3438439"/>
            <a:ext cx="1025767" cy="140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A94679-0BBE-474C-98D2-045C3DB1C0C9}"/>
              </a:ext>
            </a:extLst>
          </p:cNvPr>
          <p:cNvSpPr txBox="1"/>
          <p:nvPr/>
        </p:nvSpPr>
        <p:spPr>
          <a:xfrm>
            <a:off x="9722535" y="4793652"/>
            <a:ext cx="147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AWS: </a:t>
            </a:r>
            <a:r>
              <a:rPr lang="en-US" altLang="ko-KR" dirty="0" err="1"/>
              <a:t>CodeDeploy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56AEE-ACB4-439D-94A3-C56DC676D2EF}"/>
              </a:ext>
            </a:extLst>
          </p:cNvPr>
          <p:cNvSpPr txBox="1"/>
          <p:nvPr/>
        </p:nvSpPr>
        <p:spPr>
          <a:xfrm>
            <a:off x="8093054" y="4937025"/>
            <a:ext cx="147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Travis</a:t>
            </a:r>
          </a:p>
        </p:txBody>
      </p:sp>
    </p:spTree>
    <p:extLst>
      <p:ext uri="{BB962C8B-B14F-4D97-AF65-F5344CB8AC3E}">
        <p14:creationId xmlns:p14="http://schemas.microsoft.com/office/powerpoint/2010/main" val="296943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62B90-B2DC-40EE-9CD1-6B6CF8930A08}"/>
              </a:ext>
            </a:extLst>
          </p:cNvPr>
          <p:cNvSpPr/>
          <p:nvPr/>
        </p:nvSpPr>
        <p:spPr>
          <a:xfrm>
            <a:off x="1005839" y="1298525"/>
            <a:ext cx="10180321" cy="48316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63C6D-669C-4994-A450-9F348D16746C}"/>
              </a:ext>
            </a:extLst>
          </p:cNvPr>
          <p:cNvSpPr txBox="1"/>
          <p:nvPr/>
        </p:nvSpPr>
        <p:spPr>
          <a:xfrm>
            <a:off x="1005839" y="5483875"/>
            <a:ext cx="46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Cooperation Tool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8A78F-EFF9-4BBC-8AC7-22E46B8EC27E}"/>
              </a:ext>
            </a:extLst>
          </p:cNvPr>
          <p:cNvSpPr txBox="1"/>
          <p:nvPr/>
        </p:nvSpPr>
        <p:spPr>
          <a:xfrm>
            <a:off x="2184709" y="2747169"/>
            <a:ext cx="107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Git</a:t>
            </a:r>
          </a:p>
        </p:txBody>
      </p:sp>
      <p:pic>
        <p:nvPicPr>
          <p:cNvPr id="4100" name="Picture 4" descr="git version 업데이트 - 우분투(Ubuntu)">
            <a:extLst>
              <a:ext uri="{FF2B5EF4-FFF2-40B4-BE49-F238E27FC236}">
                <a16:creationId xmlns:a16="http://schemas.microsoft.com/office/drawing/2014/main" id="{93BDC6FC-CF7C-486B-B4A0-1B9BB1613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3" t="26939" r="18863" b="27002"/>
          <a:stretch/>
        </p:blipFill>
        <p:spPr bwMode="auto">
          <a:xfrm>
            <a:off x="1581379" y="1660484"/>
            <a:ext cx="2285505" cy="108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버전 관리 - GitHub 업로드">
            <a:extLst>
              <a:ext uri="{FF2B5EF4-FFF2-40B4-BE49-F238E27FC236}">
                <a16:creationId xmlns:a16="http://schemas.microsoft.com/office/drawing/2014/main" id="{0DAE6C56-3D13-4E6F-8656-14E6C997C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24213" r="7627" b="24750"/>
          <a:stretch/>
        </p:blipFill>
        <p:spPr bwMode="auto">
          <a:xfrm>
            <a:off x="7448681" y="1655905"/>
            <a:ext cx="3237723" cy="10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A79DA2-8879-4717-9FE3-ACB451CC8655}"/>
              </a:ext>
            </a:extLst>
          </p:cNvPr>
          <p:cNvSpPr txBox="1"/>
          <p:nvPr/>
        </p:nvSpPr>
        <p:spPr>
          <a:xfrm>
            <a:off x="8557074" y="2747169"/>
            <a:ext cx="125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AFCC06-5A60-4C15-9B01-BA4F26022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22" t="26202" r="18821" b="25931"/>
          <a:stretch/>
        </p:blipFill>
        <p:spPr>
          <a:xfrm>
            <a:off x="1581379" y="4004655"/>
            <a:ext cx="2371948" cy="8687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5F17A3-5073-4051-8299-0D5A3B727818}"/>
              </a:ext>
            </a:extLst>
          </p:cNvPr>
          <p:cNvSpPr txBox="1"/>
          <p:nvPr/>
        </p:nvSpPr>
        <p:spPr>
          <a:xfrm>
            <a:off x="2184709" y="4873451"/>
            <a:ext cx="107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Slack</a:t>
            </a:r>
          </a:p>
        </p:txBody>
      </p:sp>
      <p:pic>
        <p:nvPicPr>
          <p:cNvPr id="4108" name="Picture 12" descr="한컴스페이스 - Google Play 앱">
            <a:extLst>
              <a:ext uri="{FF2B5EF4-FFF2-40B4-BE49-F238E27FC236}">
                <a16:creationId xmlns:a16="http://schemas.microsoft.com/office/drawing/2014/main" id="{34BA6899-3CB6-4102-82B2-701482AA6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27039" r="10649" b="29711"/>
          <a:stretch/>
        </p:blipFill>
        <p:spPr bwMode="auto">
          <a:xfrm>
            <a:off x="7448681" y="4004655"/>
            <a:ext cx="3237723" cy="86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63AA4D-30A8-4117-AEAD-E6C934156C49}"/>
              </a:ext>
            </a:extLst>
          </p:cNvPr>
          <p:cNvSpPr txBox="1"/>
          <p:nvPr/>
        </p:nvSpPr>
        <p:spPr>
          <a:xfrm>
            <a:off x="8193400" y="4873451"/>
            <a:ext cx="198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err="1">
                <a:solidFill>
                  <a:schemeClr val="bg1"/>
                </a:solidFill>
              </a:rPr>
              <a:t>한컴</a:t>
            </a:r>
            <a:r>
              <a:rPr lang="ko-KR" altLang="en-US" sz="2400" dirty="0">
                <a:solidFill>
                  <a:schemeClr val="bg1"/>
                </a:solidFill>
              </a:rPr>
              <a:t> 스페이스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3E2CB381-8411-4846-9538-E42DEDF37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17417" r="19851" b="17314"/>
          <a:stretch/>
        </p:blipFill>
        <p:spPr bwMode="auto">
          <a:xfrm>
            <a:off x="4112413" y="4004655"/>
            <a:ext cx="3177181" cy="10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966117-A4CF-4836-9C97-541D3741980E}"/>
              </a:ext>
            </a:extLst>
          </p:cNvPr>
          <p:cNvSpPr txBox="1"/>
          <p:nvPr/>
        </p:nvSpPr>
        <p:spPr>
          <a:xfrm>
            <a:off x="4957162" y="5099667"/>
            <a:ext cx="144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Swagger</a:t>
            </a:r>
          </a:p>
        </p:txBody>
      </p:sp>
      <p:pic>
        <p:nvPicPr>
          <p:cNvPr id="1026" name="Picture 2" descr="당신이 지금 당장 노션으로 협업해야하는 5가지 이유">
            <a:extLst>
              <a:ext uri="{FF2B5EF4-FFF2-40B4-BE49-F238E27FC236}">
                <a16:creationId xmlns:a16="http://schemas.microsoft.com/office/drawing/2014/main" id="{A0BC1768-4A98-4745-8C29-7A588028A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423" y="1665219"/>
            <a:ext cx="2505560" cy="113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B9F75B-2BA9-4C1B-82F8-149A32AB94CC}"/>
              </a:ext>
            </a:extLst>
          </p:cNvPr>
          <p:cNvSpPr txBox="1"/>
          <p:nvPr/>
        </p:nvSpPr>
        <p:spPr>
          <a:xfrm>
            <a:off x="4957162" y="2796022"/>
            <a:ext cx="144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Notion</a:t>
            </a:r>
          </a:p>
        </p:txBody>
      </p:sp>
    </p:spTree>
    <p:extLst>
      <p:ext uri="{BB962C8B-B14F-4D97-AF65-F5344CB8AC3E}">
        <p14:creationId xmlns:p14="http://schemas.microsoft.com/office/powerpoint/2010/main" val="166504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62B90-B2DC-40EE-9CD1-6B6CF8930A08}"/>
              </a:ext>
            </a:extLst>
          </p:cNvPr>
          <p:cNvSpPr/>
          <p:nvPr/>
        </p:nvSpPr>
        <p:spPr>
          <a:xfrm>
            <a:off x="1005839" y="1298525"/>
            <a:ext cx="10180321" cy="48316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63C6D-669C-4994-A450-9F348D16746C}"/>
              </a:ext>
            </a:extLst>
          </p:cNvPr>
          <p:cNvSpPr txBox="1"/>
          <p:nvPr/>
        </p:nvSpPr>
        <p:spPr>
          <a:xfrm>
            <a:off x="1005839" y="5483875"/>
            <a:ext cx="46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Infrastructure </a:t>
            </a:r>
            <a:r>
              <a:rPr lang="ko-KR" altLang="en-US" sz="3600" b="1" dirty="0">
                <a:solidFill>
                  <a:schemeClr val="bg1"/>
                </a:solidFill>
              </a:rPr>
              <a:t>구성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0012C42-B15E-4268-880C-B48DCC3CE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2"/>
          <a:stretch/>
        </p:blipFill>
        <p:spPr bwMode="auto">
          <a:xfrm>
            <a:off x="1185796" y="1504457"/>
            <a:ext cx="9820405" cy="37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6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3777750" cy="1354217"/>
              <a:chOff x="2700072" y="2021840"/>
              <a:chExt cx="5144062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3945276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진행 현황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88920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 완료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4201791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회원가입 구현 완료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374012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로그인 구현 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49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249929" cy="523220"/>
            <a:chOff x="1191929" y="2733040"/>
            <a:chExt cx="324992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주제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2890856" cy="523220"/>
            <a:chOff x="1191929" y="2733040"/>
            <a:chExt cx="2890856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타당성 분석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기술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2531783" cy="523220"/>
            <a:chOff x="1191929" y="2733040"/>
            <a:chExt cx="2531783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현황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현황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487268" cy="1155694"/>
            <a:chOff x="1186299" y="1595120"/>
            <a:chExt cx="9487268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8102969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4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7765267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심부름 요청서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CRUD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 구현 완료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487268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5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466666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결제 시스템 구현 중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…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7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393303" cy="1354217"/>
              <a:chOff x="2700072" y="2021840"/>
              <a:chExt cx="5982244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107094" y="2734295"/>
                <a:ext cx="557522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주제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188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1831055" y="2459504"/>
              <a:ext cx="852989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심부름 대행 모바일 서비스</a:t>
              </a:r>
              <a:endParaRPr lang="en-US" altLang="ko-KR" sz="6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6000" dirty="0" err="1">
                  <a:solidFill>
                    <a:schemeClr val="bg1"/>
                  </a:solidFill>
                </a:rPr>
                <a:t>RunToU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57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614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구분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2032000" y="1453051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2402839" y="4622968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심부름 </a:t>
            </a:r>
            <a:r>
              <a:rPr lang="ko-KR" altLang="en-US" dirty="0" err="1"/>
              <a:t>요청자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3078480" y="520209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2578564" y="5530568"/>
            <a:ext cx="16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dirty="0"/>
              <a:t>심부름 요청서 작성</a:t>
            </a:r>
            <a:endParaRPr lang="en-US" altLang="ko-KR" sz="1200" dirty="0"/>
          </a:p>
          <a:p>
            <a:pPr marL="171450" indent="-171450" algn="just">
              <a:buFontTx/>
              <a:buChar char="-"/>
            </a:pPr>
            <a:r>
              <a:rPr lang="ko-KR" altLang="en-US" sz="1200" dirty="0"/>
              <a:t>심부름 주문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7426964" y="1453051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7797803" y="4622968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심부름 수행자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8473444" y="520209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8009531" y="5530568"/>
            <a:ext cx="16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dirty="0"/>
              <a:t>심부름 선정</a:t>
            </a:r>
            <a:endParaRPr lang="en-US" altLang="ko-KR" sz="1200" dirty="0"/>
          </a:p>
          <a:p>
            <a:pPr marL="171450" indent="-171450" algn="just">
              <a:buFontTx/>
              <a:buChar char="-"/>
            </a:pPr>
            <a:r>
              <a:rPr lang="ko-KR" altLang="en-US" sz="1200" dirty="0"/>
              <a:t>심부름 수행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B8A3F9-5A38-4E56-B804-11E0E6D5D2CC}"/>
              </a:ext>
            </a:extLst>
          </p:cNvPr>
          <p:cNvGrpSpPr/>
          <p:nvPr/>
        </p:nvGrpSpPr>
        <p:grpSpPr>
          <a:xfrm>
            <a:off x="2419944" y="1808237"/>
            <a:ext cx="2110663" cy="2113653"/>
            <a:chOff x="2419944" y="1604866"/>
            <a:chExt cx="2110663" cy="211365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3459FBE-F796-4A79-8A64-E9E72E241075}"/>
                </a:ext>
              </a:extLst>
            </p:cNvPr>
            <p:cNvSpPr/>
            <p:nvPr/>
          </p:nvSpPr>
          <p:spPr>
            <a:xfrm>
              <a:off x="2489052" y="1632626"/>
              <a:ext cx="1935121" cy="20765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B5BF9A-900E-4057-8D71-BA7F098A9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944" y="1604866"/>
              <a:ext cx="2110663" cy="2113653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12203-BD34-41FD-870D-998AB7149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24" y="165642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9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7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538801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심부름 요청서 등록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조회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456407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간 매칭 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(C2C)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2193229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결제 중개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65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71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4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683392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심부름 수행자 위치 실시간 추적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5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110799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6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110799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74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54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담당업무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4469362" y="2805843"/>
            <a:ext cx="3117624" cy="646333"/>
            <a:chOff x="5383689" y="3105833"/>
            <a:chExt cx="1800020" cy="634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89" y="3105834"/>
              <a:ext cx="967140" cy="63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err="1">
                  <a:solidFill>
                    <a:schemeClr val="bg1"/>
                  </a:solidFill>
                </a:rPr>
                <a:t>전영서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967140" cy="634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 dirty="0">
                  <a:solidFill>
                    <a:schemeClr val="bg1"/>
                  </a:solidFill>
                </a:rPr>
                <a:t>박종민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2307142" y="1916504"/>
            <a:ext cx="24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794B8D-43BE-4A29-98F9-5C19079BF151}"/>
              </a:ext>
            </a:extLst>
          </p:cNvPr>
          <p:cNvGrpSpPr/>
          <p:nvPr/>
        </p:nvGrpSpPr>
        <p:grpSpPr>
          <a:xfrm>
            <a:off x="4469362" y="3746127"/>
            <a:ext cx="3117624" cy="646333"/>
            <a:chOff x="5383689" y="3105833"/>
            <a:chExt cx="1800020" cy="634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95A6-E140-46D3-9B7B-91BAF7FADFAB}"/>
                </a:ext>
              </a:extLst>
            </p:cNvPr>
            <p:cNvSpPr txBox="1"/>
            <p:nvPr/>
          </p:nvSpPr>
          <p:spPr>
            <a:xfrm>
              <a:off x="5383689" y="3105834"/>
              <a:ext cx="967140" cy="63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</a:rPr>
                <a:t>우태균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BFF8AF-D1F9-4CAC-A654-F3145D58AA97}"/>
                </a:ext>
              </a:extLst>
            </p:cNvPr>
            <p:cNvSpPr txBox="1"/>
            <p:nvPr/>
          </p:nvSpPr>
          <p:spPr>
            <a:xfrm>
              <a:off x="6216569" y="3105833"/>
              <a:ext cx="967140" cy="634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>
                  <a:solidFill>
                    <a:schemeClr val="bg1"/>
                  </a:solidFill>
                </a:rPr>
                <a:t>김창건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3F3D7EB-9091-4491-B1B0-82736E7FA81D}"/>
              </a:ext>
            </a:extLst>
          </p:cNvPr>
          <p:cNvSpPr txBox="1"/>
          <p:nvPr/>
        </p:nvSpPr>
        <p:spPr>
          <a:xfrm>
            <a:off x="7473619" y="1916504"/>
            <a:ext cx="24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0BC182-6DC0-499C-8087-3BD78EB43B43}"/>
              </a:ext>
            </a:extLst>
          </p:cNvPr>
          <p:cNvSpPr txBox="1"/>
          <p:nvPr/>
        </p:nvSpPr>
        <p:spPr>
          <a:xfrm>
            <a:off x="2307142" y="4636328"/>
            <a:ext cx="24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404040"/>
                </a:solidFill>
              </a:rPr>
              <a:t>Back 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3B86E8-D643-4E43-85A7-FCA780F2BAF9}"/>
              </a:ext>
            </a:extLst>
          </p:cNvPr>
          <p:cNvSpPr txBox="1"/>
          <p:nvPr/>
        </p:nvSpPr>
        <p:spPr>
          <a:xfrm>
            <a:off x="7473619" y="4636328"/>
            <a:ext cx="24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404040"/>
                </a:solidFill>
              </a:rPr>
              <a:t>Back End</a:t>
            </a:r>
          </a:p>
        </p:txBody>
      </p:sp>
    </p:spTree>
    <p:extLst>
      <p:ext uri="{BB962C8B-B14F-4D97-AF65-F5344CB8AC3E}">
        <p14:creationId xmlns:p14="http://schemas.microsoft.com/office/powerpoint/2010/main" val="26175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085526" cy="1354217"/>
              <a:chOff x="2700072" y="2021840"/>
              <a:chExt cx="5563154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526185" y="2734295"/>
                <a:ext cx="473704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타당성 분석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477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371</Words>
  <Application>Microsoft Office PowerPoint</Application>
  <PresentationFormat>와이드스크린</PresentationFormat>
  <Paragraphs>135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HK Grotesk</vt:lpstr>
      <vt:lpstr>나눔스퀘어 ExtraBold</vt:lpstr>
      <vt:lpstr>돋움</vt:lpstr>
      <vt:lpstr>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우태균</cp:lastModifiedBy>
  <cp:revision>17</cp:revision>
  <dcterms:created xsi:type="dcterms:W3CDTF">2019-12-23T00:32:35Z</dcterms:created>
  <dcterms:modified xsi:type="dcterms:W3CDTF">2022-04-23T06:00:24Z</dcterms:modified>
</cp:coreProperties>
</file>